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8" r:id="rId3"/>
    <p:sldId id="267" r:id="rId4"/>
    <p:sldId id="277" r:id="rId5"/>
    <p:sldId id="279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DD75-F23C-BC47-B8B0-C5A7B19FD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2D39C-7A74-42C4-F718-BC8074D382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43B57-C227-4F73-5E8C-553D8DDA7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E78F6-ED7E-D64A-7309-914739573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CDD1D-B449-174C-BF24-F433237DC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456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37F62-0F83-9019-6972-83431D3F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1979E5-23B6-157A-0AA4-881EA21AD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DCA0D-54BD-0E10-A78C-A74D8181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6F1893-E52F-C8B5-98A9-EFDD074E7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30688-1BB4-D426-3C16-722831AC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056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B010E-645B-1BB1-C1EA-7E100EBFE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CF3E92-36BD-3366-EC11-D1AA117E8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AEF34-ACB6-1241-88BB-8945C039A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88B53-1A85-F9F8-AB15-957BD62F7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5C6B8-BC25-B689-77F1-0776131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876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128B6-CD01-FA2A-C673-1B8F7B7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C84A1-9967-8EA3-49EC-DB1032B8B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A050F-F51B-E060-9A0A-425A0A5F6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B3915-0E2A-D721-8F36-DBDC78DAD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53B93-819C-65F9-4541-82382B4D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4231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0E10-6345-EB9A-0104-DF60C3422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D9B8D-B139-D91B-60B0-A9DD9669F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BBAE6-815D-2A02-797D-42581237A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8A6FE-4878-2464-F0E0-2A330C9F9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387E4-D2D9-E976-39B4-A2F16567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33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1B57F-CB07-B402-E262-A6879769B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8DC05-974D-AC1B-5810-E9814592C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6D7F7-9EB8-6B6B-376C-BC2B868BF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AD6A3-B256-4CCD-AA64-A11C3FFAE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B6A03-D6E4-BCDE-1FA2-41199607A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8E9ED-9B1E-87CD-CD3F-A48642C43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811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3542-338D-BAE4-0B86-8068CCB4C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0026E-5A01-DB13-3757-DC3E50928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2A7B78-D62F-E5D7-9CD2-45C3081AC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0BB40-2567-9458-ABA4-071C1B581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EC438D-D420-60A6-00CE-BF5B0D252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43A2D-B4BE-C8D7-F14D-ED8EFE92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240FBC-CE54-9E56-18A9-B4F80C2E8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E9BF9B-114E-8212-ADA0-227A6F8B8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5069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01835-1ECF-AE9E-F116-1E2F437E1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A5DB69-6B98-C6EB-6E33-11D14DF2F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1A5E0-83A1-E129-C890-982A7F31A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2F5516-F22F-B51E-4A56-62B853FF0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00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6D3C4-3298-6026-FA76-90032E860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967C80-B50F-93CF-6D32-D3369BC5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44B4D2-CFF3-5E57-C562-0E28E19E4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722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806E3-4E22-9E7B-FEC9-2209E350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F5717-EA3E-FAB3-6B5E-5B67767C5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03F90-DD20-49F9-5009-C615A714F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C1720-51F5-D6D2-047C-4A39F318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99CB1-04F0-FC34-8541-FD0F4A09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AC7E7-B1EC-E01B-47A7-5ABD8C1D3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6416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1781-E90E-8739-C2F9-23C0AD071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1BEC9D-4430-3507-342B-F93B243C75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67F1B-97FD-C3A8-C90F-247D30D81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FF90EA-1222-DBD1-8BBD-7277F7B85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1C97B-B822-162A-13CA-5551CDB92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242FB-B4E4-47CF-61D7-B91462CC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564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3B9732-EBAB-B9AF-D0DD-3681BCE79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5B021-1DE8-12AE-DBB5-FBF04ABD5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1F142-E386-060E-66FD-EF5E5488A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18961-970E-4AF0-BF6B-8D0F71A5774A}" type="datetimeFigureOut">
              <a:rPr lang="ru-RU" smtClean="0"/>
              <a:t>21.08.2024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1647E-88FA-F291-2594-66DF316DE9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5B9EA-BECC-333D-E145-7852806909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818D4-D00A-4049-8C4F-5E503D5B67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395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98AF-8E31-A876-2CDE-E792670317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Анализ рынка заведений общественного питания Москвы </a:t>
            </a:r>
            <a:br>
              <a:rPr lang="ru-RU" sz="48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4B214-9869-E85D-B863-EB929F73C7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Выполнил: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Вевиорский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Г.А. </a:t>
            </a:r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C7B174FA-B394-D433-8877-3972B97EA328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4524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Шоколадница лидирует с отрывом(категория – кофейня). Это одна из старейших сетей. Всего в списке несколько сетевых кофеен.</a:t>
            </a:r>
            <a:br>
              <a:rPr lang="ru-RU" sz="1400" dirty="0">
                <a:latin typeface="Helvetica Neue"/>
              </a:rPr>
            </a:br>
            <a:endParaRPr lang="ru-RU" sz="1400" dirty="0">
              <a:latin typeface="Helvetica Neu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BED02-CC0F-B2E6-7292-5E8B41291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6682"/>
            <a:ext cx="10515600" cy="4351338"/>
          </a:xfrm>
        </p:spPr>
        <p:txBody>
          <a:bodyPr/>
          <a:lstStyle/>
          <a:p>
            <a:endParaRPr lang="ru-R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44922B-3292-296E-38F6-8B65F711E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4" t="33507" r="17696" b="12695"/>
          <a:stretch/>
        </p:blipFill>
        <p:spPr>
          <a:xfrm>
            <a:off x="838199" y="346681"/>
            <a:ext cx="9077789" cy="4351337"/>
          </a:xfrm>
          <a:prstGeom prst="rect">
            <a:avLst/>
          </a:prstGeom>
        </p:spPr>
      </p:pic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E3335F0-FBE6-1A87-36E3-9BC75A792FC3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0688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Практический во всех районах доминирует категория "Кафе". Исключение - ЦАО. Здесь более равномерное распределение между барами, кафе и кофейнями. Рестораны лидируют с отрывом. На втором месте практически везде кафе. Исключение - Северо-Западный административный округ.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DBA6A1-25A5-54D7-5742-694BB98AF5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068" t="34989" r="15018" b="7268"/>
          <a:stretch/>
        </p:blipFill>
        <p:spPr>
          <a:xfrm>
            <a:off x="838200" y="-1"/>
            <a:ext cx="9812035" cy="4762831"/>
          </a:xfr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1372B62F-5FA8-5539-0FA5-1D2B10EAB2CE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1138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/>
              <a:t>В центре находятся самые популярные места. На юго-востоке и северо-востоке – заведения с наименьшим рейтингом.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BED02-CC0F-B2E6-7292-5E8B41291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6682"/>
            <a:ext cx="10515600" cy="4351338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69C24E-6181-397F-6619-59D54A39F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73" t="33741" r="19720" b="8028"/>
          <a:stretch/>
        </p:blipFill>
        <p:spPr>
          <a:xfrm>
            <a:off x="838200" y="346682"/>
            <a:ext cx="7223449" cy="4372894"/>
          </a:xfrm>
          <a:prstGeom prst="rect">
            <a:avLst/>
          </a:prstGeom>
        </p:spPr>
      </p:pic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849E2C88-837D-D40A-79CA-26978D23A5DF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0823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Больше всего заведений в центре. Меньше всего - на юге, юго-востоке и на востоке. Как известно, это наименее развитые районы Москвы.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BED02-CC0F-B2E6-7292-5E8B41291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1" y="346682"/>
            <a:ext cx="5080000" cy="435133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sz="1400" dirty="0">
                <a:latin typeface="Helvetica Neue"/>
              </a:rPr>
              <a:t>Распределение заведений по районам Москвы (количество штук).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479B6F-3D2E-C5F7-0CC8-128D399AE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21" t="30612" r="22627" b="11516"/>
          <a:stretch/>
        </p:blipFill>
        <p:spPr>
          <a:xfrm>
            <a:off x="838200" y="343156"/>
            <a:ext cx="6695831" cy="4354864"/>
          </a:xfrm>
          <a:prstGeom prst="rect">
            <a:avLst/>
          </a:prstGeom>
        </p:spPr>
      </p:pic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A893DD54-DD2D-1DBB-8BCC-F8EF68D88054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104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Больше всего заведений на Проспекте Мира. Основная масса заведений приходится на: рестораны, кафе и кофейни. У первых четырех улиц распределение примерно одинаковое. На Ленинградском проспекте относительно много баров и меньше кафе. На МКАДе основная категория - кафе.</a:t>
            </a:r>
            <a:endParaRPr lang="ru-RU" sz="1400" dirty="0">
              <a:latin typeface="Helvetica Neue"/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00B69BC3-FBC0-0CF4-2B02-A05FD63CD8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59" t="31809" r="18439" b="16085"/>
          <a:stretch/>
        </p:blipFill>
        <p:spPr>
          <a:xfrm>
            <a:off x="838200" y="-1"/>
            <a:ext cx="9108949" cy="4517293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7F16E1D2-08C6-2DB8-2EB4-5FE7DE975A8B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0537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Самые дорогие заведения находятся в ЦАО, на западе и на юго-западе Москвы. Как известно, это самые дорогие районы Москвы. Здесь самая высокая стоимость недвижимости. Соответственно здесь самая высокая аренда коммерческих помещений.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2C5DB1-F7A2-8B53-6E30-F3DF16B36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63" t="31225" r="25961" b="21140"/>
          <a:stretch/>
        </p:blipFill>
        <p:spPr>
          <a:xfrm>
            <a:off x="838199" y="-1"/>
            <a:ext cx="8247025" cy="5165970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8AEFC655-9746-DF13-23CE-F49DBAB50829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3873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Больше всего кофеен в центре, на севере и на юго-западе. На юге и востоке – меньше всего.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C5F90-8E5C-0FFF-E6EB-0777D109AB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21" t="29524" r="33495" b="13605"/>
          <a:stretch/>
        </p:blipFill>
        <p:spPr>
          <a:xfrm>
            <a:off x="838200" y="0"/>
            <a:ext cx="5945554" cy="485398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3754" y="346682"/>
            <a:ext cx="5408246" cy="435133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sz="1400" dirty="0">
                <a:latin typeface="Helvetica Neue"/>
              </a:rPr>
              <a:t>Количество кофеен в разных районах Москвы</a:t>
            </a:r>
          </a:p>
        </p:txBody>
      </p:sp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E69B5471-B5AE-F88E-DCCF-834CD24247CF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2447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Кофейни с самым высоким рейтингом находятся на севере и на востоке.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6682"/>
            <a:ext cx="11353801" cy="4351338"/>
          </a:xfrm>
        </p:spPr>
        <p:txBody>
          <a:bodyPr>
            <a:normAutofit/>
          </a:bodyPr>
          <a:lstStyle/>
          <a:p>
            <a:pPr algn="r"/>
            <a:endParaRPr lang="ru-RU" sz="1400" dirty="0">
              <a:latin typeface="Helvetica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739BD-52E7-F703-5494-7EFD2BC888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43" t="33618" r="19808" b="8148"/>
          <a:stretch/>
        </p:blipFill>
        <p:spPr>
          <a:xfrm>
            <a:off x="838199" y="346682"/>
            <a:ext cx="7039709" cy="4355075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4555A9C2-4549-5320-F266-808F70CB8AD1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85929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Средний чек совпадает со стоимостью квадратного метра: самые дорогие кофейни в центре и на юго-западном направлении. Но здесь представлены всего 200 кофеен из 1412. Это очень мало.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6682"/>
            <a:ext cx="11353801" cy="4351338"/>
          </a:xfrm>
        </p:spPr>
        <p:txBody>
          <a:bodyPr>
            <a:normAutofit/>
          </a:bodyPr>
          <a:lstStyle/>
          <a:p>
            <a:pPr algn="r"/>
            <a:endParaRPr lang="ru-RU" sz="1400" dirty="0">
              <a:latin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32BB6A-B7FC-F71E-834F-FD062CF02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16" t="34075" r="20384" b="8261"/>
          <a:stretch/>
        </p:blipFill>
        <p:spPr>
          <a:xfrm>
            <a:off x="838199" y="351202"/>
            <a:ext cx="7035659" cy="4346818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275B2B25-7C68-531E-AC58-5E74A322594E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3442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В </a:t>
            </a:r>
            <a:r>
              <a:rPr lang="ru-RU" sz="1400" dirty="0" err="1">
                <a:latin typeface="Helvetica Neue"/>
              </a:rPr>
              <a:t>датасете</a:t>
            </a:r>
            <a:r>
              <a:rPr lang="ru-RU" sz="1400" dirty="0">
                <a:latin typeface="Helvetica Neue"/>
              </a:rPr>
              <a:t> 520 значений цены за чашку капучино. Это меньше 40%, но в 2.5 раза больше чем данных по среднему чеку. График в целом повторяет график со средним чеком (исключение - Восточный административный округ). Самая высокая цена на юго-западном направлении.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6682"/>
            <a:ext cx="11353801" cy="4351338"/>
          </a:xfrm>
        </p:spPr>
        <p:txBody>
          <a:bodyPr>
            <a:normAutofit/>
          </a:bodyPr>
          <a:lstStyle/>
          <a:p>
            <a:pPr algn="r"/>
            <a:endParaRPr lang="ru-RU" sz="1400" dirty="0">
              <a:latin typeface="Helvetica Neu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B04E3-2307-3163-9526-D4E811842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93" t="27578" r="19807" b="13732"/>
          <a:stretch/>
        </p:blipFill>
        <p:spPr>
          <a:xfrm>
            <a:off x="838199" y="346681"/>
            <a:ext cx="6919892" cy="4351337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9D01B98D-9EE9-1F07-2F05-BB172ED23297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542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8FE6-1E6B-E69A-3EE3-FAEEF1CB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Arial" panose="020B0604020202020204" pitchFamily="34" charset="0"/>
                <a:cs typeface="Arial" panose="020B0604020202020204" pitchFamily="34" charset="0"/>
              </a:rPr>
              <a:t>Контакты: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D5500C-29B2-CA26-A6B3-C73634203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1600" dirty="0">
                <a:solidFill>
                  <a:srgbClr val="000000"/>
                </a:solidFill>
                <a:latin typeface="Helvetica Neue"/>
              </a:rPr>
              <a:t>Телефон: +7-916-777-77-77</a:t>
            </a:r>
          </a:p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Email: rock_and_roll_research@google.com</a:t>
            </a:r>
          </a:p>
          <a:p>
            <a:r>
              <a:rPr lang="ru-RU" sz="1600" dirty="0">
                <a:solidFill>
                  <a:srgbClr val="000000"/>
                </a:solidFill>
                <a:latin typeface="Helvetica Neue"/>
              </a:rPr>
              <a:t>Дата проведения исследования: 21-08-24</a:t>
            </a:r>
            <a:endParaRPr lang="ru-RU" sz="1600" dirty="0"/>
          </a:p>
        </p:txBody>
      </p:sp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FA83F116-645A-F688-1E4C-980036B50826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106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3077" y="346682"/>
            <a:ext cx="5548923" cy="435133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ru-RU" sz="1400" dirty="0">
                <a:latin typeface="Helvetica Neue"/>
              </a:rPr>
              <a:t>       Меньше всего сетевых кофеен на восточном направлении. Там же самые высокие рейтинги. Получается что локальные кофейни имеют в среднем более высокий рейтинг.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1C616E-A0CB-09BA-DF55-ACC60FD71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38" t="23401" r="30663" b="13150"/>
          <a:stretch/>
        </p:blipFill>
        <p:spPr>
          <a:xfrm>
            <a:off x="196288" y="346681"/>
            <a:ext cx="6815106" cy="5736878"/>
          </a:xfrm>
          <a:prstGeom prst="rect">
            <a:avLst/>
          </a:prstGeom>
        </p:spPr>
      </p:pic>
      <p:sp>
        <p:nvSpPr>
          <p:cNvPr id="2" name="Foliennummernplatzhalter 5">
            <a:extLst>
              <a:ext uri="{FF2B5EF4-FFF2-40B4-BE49-F238E27FC236}">
                <a16:creationId xmlns:a16="http://schemas.microsoft.com/office/drawing/2014/main" id="{5CB47ABC-7BBE-4DC4-90EE-77ACEEC6EC7A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560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Есть 750 строк (53%) с данными по посадочным местам. Из них видно что в районах где меньше сетей, меньше средний чек, расположены небольшие кофейни (50-60 посадочных мест). На более дорогом направлении (юго-запад) расположены большие кофейни (96 посадочных мест в среднем). В ЦАО количество кофеен немного меньше. Думаю, это связано с дороговизной аренды.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2336433-9CC8-F329-681F-A2356ED7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46682"/>
            <a:ext cx="11353801" cy="4351338"/>
          </a:xfrm>
        </p:spPr>
        <p:txBody>
          <a:bodyPr>
            <a:normAutofit/>
          </a:bodyPr>
          <a:lstStyle/>
          <a:p>
            <a:pPr algn="r"/>
            <a:endParaRPr lang="ru-RU" sz="1400" dirty="0">
              <a:latin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C8D7B-1BF5-6DB8-9F35-6607AA7F0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65" t="29660" r="25842" b="22389"/>
          <a:stretch/>
        </p:blipFill>
        <p:spPr>
          <a:xfrm>
            <a:off x="838199" y="346681"/>
            <a:ext cx="6887548" cy="4281303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9DD0ACAE-5CC3-C905-592A-FAF9F2E067F2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8618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8FE6-1E6B-E69A-3EE3-FAEEF1CB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Helvetica Neue"/>
              </a:rPr>
              <a:t>Цели и задачи исследования: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D5500C-29B2-CA26-A6B3-C73634203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Helvetica Neue"/>
              </a:rPr>
              <a:t>Цель:</a:t>
            </a:r>
          </a:p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Инвесторы из фонда «</a:t>
            </a:r>
            <a:r>
              <a:rPr lang="ru-RU" sz="1400" dirty="0" err="1">
                <a:solidFill>
                  <a:srgbClr val="000000"/>
                </a:solidFill>
                <a:latin typeface="Helvetica Neue"/>
              </a:rPr>
              <a:t>Shut</a:t>
            </a:r>
            <a:r>
              <a:rPr lang="ru-RU" sz="1400" dirty="0">
                <a:solidFill>
                  <a:srgbClr val="000000"/>
                </a:solidFill>
                <a:latin typeface="Helvetica Neue"/>
              </a:rPr>
              <a:t> Up </a:t>
            </a:r>
            <a:r>
              <a:rPr lang="ru-RU" sz="1400" dirty="0" err="1">
                <a:solidFill>
                  <a:srgbClr val="000000"/>
                </a:solidFill>
                <a:latin typeface="Helvetica Neue"/>
              </a:rPr>
              <a:t>and</a:t>
            </a:r>
            <a:r>
              <a:rPr lang="ru-RU" sz="1400" dirty="0">
                <a:solidFill>
                  <a:srgbClr val="000000"/>
                </a:solidFill>
                <a:latin typeface="Helvetica Neue"/>
              </a:rPr>
              <a:t> Take My Money» решили попробовать себя в новой области и открыть заведение общественного питания в Москве. Заказчики ещё не знают, что это будет за место: кафе, ресторан, пиццерия, паб или бар, — и какими будут расположение, меню и цены.</a:t>
            </a:r>
          </a:p>
          <a:p>
            <a:endParaRPr lang="ru-RU" sz="14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Helvetica Neue"/>
              </a:rPr>
              <a:t>Задача:</a:t>
            </a:r>
          </a:p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Необходимо подготовить исследование рынка Москвы, найти интересные особенности и презентовать полученные результаты, которые в будущем помогут в выборе подходящего инвесторам места.</a:t>
            </a:r>
            <a:endParaRPr lang="en-US" sz="1400" dirty="0">
              <a:solidFill>
                <a:srgbClr val="000000"/>
              </a:solidFill>
              <a:latin typeface="Helvetica Neue"/>
            </a:endParaRPr>
          </a:p>
          <a:p>
            <a:endParaRPr lang="en-US" sz="1400" dirty="0">
              <a:solidFill>
                <a:srgbClr val="000000"/>
              </a:solidFill>
              <a:latin typeface="Helvetica Neue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Helvetica Neue"/>
              </a:rPr>
              <a:t>Данные:</a:t>
            </a:r>
          </a:p>
          <a:p>
            <a:r>
              <a:rPr lang="ru-RU" sz="1400" dirty="0" err="1">
                <a:solidFill>
                  <a:srgbClr val="000000"/>
                </a:solidFill>
                <a:latin typeface="Helvetica Neue"/>
              </a:rPr>
              <a:t>Датасет</a:t>
            </a:r>
            <a:r>
              <a:rPr lang="ru-RU" sz="1400" dirty="0">
                <a:solidFill>
                  <a:srgbClr val="000000"/>
                </a:solidFill>
                <a:latin typeface="Helvetica Neue"/>
              </a:rPr>
              <a:t> с заведениями общественного питания Москвы, составленный на основе данных сервисов Яндекс Карты и Яндекс Бизнес на лето 2022 года. </a:t>
            </a:r>
          </a:p>
          <a:p>
            <a:endParaRPr lang="ru-RU" sz="1400" dirty="0"/>
          </a:p>
        </p:txBody>
      </p:sp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7130B302-F41F-D62A-426C-8B0CF095173B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7898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8FE6-1E6B-E69A-3EE3-FAEEF1CB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Helvetica Neue"/>
              </a:rPr>
              <a:t>Общие выводы: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D5500C-29B2-CA26-A6B3-C73634203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Самые массовые заведения</a:t>
            </a:r>
            <a:r>
              <a:rPr lang="en-US" sz="1400" dirty="0">
                <a:solidFill>
                  <a:srgbClr val="000000"/>
                </a:solidFill>
                <a:latin typeface="Helvetica Neue"/>
              </a:rPr>
              <a:t>: 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кафе (2361 штук); рестораны (2021 штук); кофейни (1410 штук).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Количество посадочных мест варьируется от 50 до 85. 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61.7% заведений представленных в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Helvetica Neue"/>
              </a:rPr>
              <a:t>датасете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 - сети. Больше всего сетевых заведений среди булочных, пиццерий и кофеен. 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Были выявлены ТОП-15 сетей Москвы. Шоколадница лидирует с отрывом (категория - кофейня). Более того, категория "Кофейня" - самая многочисленная среди ТОП-15 сетевых заведений.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Рейтинг заведений Москвы варьируется от 4.05 до 4.39. Самый высокий рейтинг у баров. Кофейни находятся по середине (4.28).  Самые популярные места находятся в центре.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На юго-востоке и северо-востоке – заведения с наименьшим рейтингом.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Больше всего заведений в центре. Меньше всего - на юге, юго-востоке и на востоке. 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Были выявлены ТОП-15 улиц. Больше всего заведений на Проспекте Мира. Основная масса заведений приходится на: рестораны, кафе и кофейни. </a:t>
            </a:r>
            <a:endParaRPr lang="en-US" sz="1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Исследование среднего чека: самые дорогие заведения находятся в ЦАО, на западе и на юго-западе Москвы. Как известно, это самые дорогие районы Москвы. Здесь самая высокая стоимость недвижимости. Соответственно здесь самая высокая аренда коммерческих помещений. Для информации: в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Helvetica Neue"/>
              </a:rPr>
              <a:t>датасете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 5257 пропусков в данных по среднему чеку.</a:t>
            </a:r>
            <a:endParaRPr lang="ru-RU" sz="1400" dirty="0"/>
          </a:p>
        </p:txBody>
      </p:sp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AE8D1AE1-DFD1-DE2F-CB40-85B185A57A7D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7227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8FE6-1E6B-E69A-3EE3-FAEEF1CB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latin typeface="Helvetica Neue"/>
              </a:rPr>
              <a:t>Открытие кофейни: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D5500C-29B2-CA26-A6B3-C73634203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Открывать кофейню стоит на юго-восточном направлении. Здесь находится всего 189 кофеен (13%). </a:t>
            </a:r>
          </a:p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М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ы выяснили что на юго-восточном направлении рейтинг кофеен средний (выше только на востоке и на северо-востоке). Нужно сделать ставку на качество.</a:t>
            </a:r>
          </a:p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Также здесь меньше всего сетевых заведений. Соответственно это направление подходит для открытия отдельной кофейни.</a:t>
            </a:r>
          </a:p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Количество посадочных мест минимальное: 50.</a:t>
            </a:r>
          </a:p>
          <a:p>
            <a:r>
              <a:rPr lang="ru-RU" sz="1400" dirty="0">
                <a:solidFill>
                  <a:srgbClr val="000000"/>
                </a:solidFill>
                <a:latin typeface="Helvetica Neue"/>
              </a:rPr>
              <a:t>Цена чашки капучино – 147.50 рублей.</a:t>
            </a:r>
            <a:endParaRPr lang="ru-RU" sz="1400" dirty="0"/>
          </a:p>
        </p:txBody>
      </p:sp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EEDB02C3-D9BB-BBE0-1969-E16680261378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752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На первом месте кафе, рестораны и кофейни. В кафе относительно недорого. При этом там можно и поесть, и попить кофе (или чай). То есть, это универсальный вариант. На втором месте рестораны. Это те же кафе, только дороже. В рестораны ходят чаще вечером и на выходных. Замыкает тройку лидеров кофейни. Здесь быстро можно заказать кофе, а также подкрепиться.</a:t>
            </a:r>
            <a:endParaRPr lang="ru-RU" sz="14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20B6FC3-15BB-D2A6-1AD0-EB6ADAA88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42" t="38285" r="18609" b="9880"/>
          <a:stretch/>
        </p:blipFill>
        <p:spPr>
          <a:xfrm>
            <a:off x="838199" y="0"/>
            <a:ext cx="10267895" cy="4778734"/>
          </a:xfr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E4FF38BE-D535-FAF9-6CEA-62511B297F18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149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Helvetica Neue"/>
              </a:rPr>
              <a:t>Количество посадочных мест варьируется от 50 до 85. Больше всего в ресторанах. Меньше всего в булочных. </a:t>
            </a:r>
            <a:endParaRPr lang="ru-RU" sz="1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2DE40A-0B00-4A69-9A81-63AAFD968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123" t="36450" r="18410" b="8548"/>
          <a:stretch/>
        </p:blipFill>
        <p:spPr>
          <a:xfrm>
            <a:off x="838200" y="142090"/>
            <a:ext cx="9318930" cy="4690632"/>
          </a:xfr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C2E9985A-92C4-C7A0-ED4C-5528441AD810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8378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61.7% заведений представленных в </a:t>
            </a:r>
            <a:r>
              <a:rPr lang="ru-RU" sz="1400" dirty="0" err="1">
                <a:latin typeface="Helvetica Neue"/>
              </a:rPr>
              <a:t>датасете</a:t>
            </a:r>
            <a:r>
              <a:rPr lang="ru-RU" sz="1400" dirty="0">
                <a:latin typeface="Helvetica Neue"/>
              </a:rPr>
              <a:t> - сети. Почти 40% заведений остается несетевыми.</a:t>
            </a:r>
            <a:br>
              <a:rPr lang="ru-RU" sz="1400" dirty="0">
                <a:latin typeface="Helvetica Neue"/>
              </a:rPr>
            </a:br>
            <a:endParaRPr lang="ru-RU" sz="1400" dirty="0">
              <a:latin typeface="Helvetica Neue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F9CF6-E825-B1E3-D365-8D46F745F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152" t="34623" r="35678" b="9278"/>
          <a:stretch/>
        </p:blipFill>
        <p:spPr>
          <a:xfrm>
            <a:off x="710979" y="222636"/>
            <a:ext cx="6437244" cy="4705320"/>
          </a:xfr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B372D32A-75B9-AE99-C7A5-2DB724A8CCB4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697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66E8-5552-932B-76CB-6A3441DB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51400"/>
            <a:ext cx="10515600" cy="1325563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Helvetica Neue"/>
              </a:rPr>
              <a:t>Больше всего сетевых заведений среди булочных, пиццерий и кофеен.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BEBDCD-22E1-0B3B-20DC-EFC89117C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36" t="31226" r="30769" b="12364"/>
          <a:stretch/>
        </p:blipFill>
        <p:spPr>
          <a:xfrm>
            <a:off x="838198" y="166978"/>
            <a:ext cx="6828694" cy="5184363"/>
          </a:xfrm>
          <a:prstGeom prst="rect">
            <a:avLst/>
          </a:prstGeom>
        </p:spPr>
      </p:pic>
      <p:sp>
        <p:nvSpPr>
          <p:cNvPr id="3" name="Foliennummernplatzhalter 5">
            <a:extLst>
              <a:ext uri="{FF2B5EF4-FFF2-40B4-BE49-F238E27FC236}">
                <a16:creationId xmlns:a16="http://schemas.microsoft.com/office/drawing/2014/main" id="{ABEAAB98-7043-9439-8155-8E0189F9AC4E}"/>
              </a:ext>
            </a:extLst>
          </p:cNvPr>
          <p:cNvSpPr txBox="1">
            <a:spLocks/>
          </p:cNvSpPr>
          <p:nvPr/>
        </p:nvSpPr>
        <p:spPr>
          <a:xfrm>
            <a:off x="11659227" y="6551788"/>
            <a:ext cx="417679" cy="86339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24C159-1A16-9346-856B-19CA6A735CA4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6575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983</Words>
  <Application>Microsoft Office PowerPoint</Application>
  <PresentationFormat>Widescreen</PresentationFormat>
  <Paragraphs>72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Helvetica Neue</vt:lpstr>
      <vt:lpstr>Arial</vt:lpstr>
      <vt:lpstr>Calibri</vt:lpstr>
      <vt:lpstr>Calibri Light</vt:lpstr>
      <vt:lpstr>Office Theme</vt:lpstr>
      <vt:lpstr>Анализ рынка заведений общественного питания Москвы  </vt:lpstr>
      <vt:lpstr>Контакты:</vt:lpstr>
      <vt:lpstr>Цели и задачи исследования:</vt:lpstr>
      <vt:lpstr>Общие выводы:</vt:lpstr>
      <vt:lpstr>Открытие кофейни:</vt:lpstr>
      <vt:lpstr>На первом месте кафе, рестораны и кофейни. В кафе относительно недорого. При этом там можно и поесть, и попить кофе (или чай). То есть, это универсальный вариант. На втором месте рестораны. Это те же кафе, только дороже. В рестораны ходят чаще вечером и на выходных. Замыкает тройку лидеров кофейни. Здесь быстро можно заказать кофе, а также подкрепиться.</vt:lpstr>
      <vt:lpstr>Количество посадочных мест варьируется от 50 до 85. Больше всего в ресторанах. Меньше всего в булочных. </vt:lpstr>
      <vt:lpstr>61.7% заведений представленных в датасете - сети. Почти 40% заведений остается несетевыми. </vt:lpstr>
      <vt:lpstr>Больше всего сетевых заведений среди булочных, пиццерий и кофеен.</vt:lpstr>
      <vt:lpstr>Шоколадница лидирует с отрывом(категория – кофейня). Это одна из старейших сетей. Всего в списке несколько сетевых кофеен. </vt:lpstr>
      <vt:lpstr>Практический во всех районах доминирует категория "Кафе". Исключение - ЦАО. Здесь более равномерное распределение между барами, кафе и кофейнями. Рестораны лидируют с отрывом. На втором месте практически везде кафе. Исключение - Северо-Западный административный округ.</vt:lpstr>
      <vt:lpstr>В центре находятся самые популярные места. На юго-востоке и северо-востоке – заведения с наименьшим рейтингом. </vt:lpstr>
      <vt:lpstr>Больше всего заведений в центре. Меньше всего - на юге, юго-востоке и на востоке. Как известно, это наименее развитые районы Москвы.</vt:lpstr>
      <vt:lpstr>Больше всего заведений на Проспекте Мира. Основная масса заведений приходится на: рестораны, кафе и кофейни. У первых четырех улиц распределение примерно одинаковое. На Ленинградском проспекте относительно много баров и меньше кафе. На МКАДе основная категория - кафе.</vt:lpstr>
      <vt:lpstr>Самые дорогие заведения находятся в ЦАО, на западе и на юго-западе Москвы. Как известно, это самые дорогие районы Москвы. Здесь самая высокая стоимость недвижимости. Соответственно здесь самая высокая аренда коммерческих помещений. </vt:lpstr>
      <vt:lpstr>Больше всего кофеен в центре, на севере и на юго-западе. На юге и востоке – меньше всего.</vt:lpstr>
      <vt:lpstr>Кофейни с самым высоким рейтингом находятся на севере и на востоке.</vt:lpstr>
      <vt:lpstr>Средний чек совпадает со стоимостью квадратного метра: самые дорогие кофейни в центре и на юго-западном направлении. Но здесь представлены всего 200 кофеен из 1412. Это очень мало.</vt:lpstr>
      <vt:lpstr>В датасете 520 значений цены за чашку капучино. Это меньше 40%, но в 2.5 раза больше чем данных по среднему чеку. График в целом повторяет график со средним чеком (исключение - Восточный административный округ). Самая высокая цена на юго-западном направлении.</vt:lpstr>
      <vt:lpstr>PowerPoint Presentation</vt:lpstr>
      <vt:lpstr>Есть 750 строк (53%) с данными по посадочным местам. Из них видно что в районах где меньше сетей, меньше средний чек, расположены небольшие кофейни (50-60 посадочных мест). На более дорогом направлении (юго-запад) расположены большие кофейни (96 посадочных мест в среднем). В ЦАО количество кофеен немного меньше. Думаю, это связано с дороговизной аренды.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рынка заведений общественного питания Москвы  </dc:title>
  <dc:creator>Veviorski, Georgi</dc:creator>
  <cp:lastModifiedBy>Veviorski, Georgi</cp:lastModifiedBy>
  <cp:revision>16</cp:revision>
  <dcterms:created xsi:type="dcterms:W3CDTF">2023-07-29T18:39:19Z</dcterms:created>
  <dcterms:modified xsi:type="dcterms:W3CDTF">2024-08-21T09:38:55Z</dcterms:modified>
</cp:coreProperties>
</file>

<file path=docProps/thumbnail.jpeg>
</file>